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0" y="19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133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761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28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12/10/2023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98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21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491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560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12/10/2023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53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645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44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19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12/10/2023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971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F991FCB-5132-414C-B377-526F56121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2" name="Video 31" descr="People Discussing">
            <a:extLst>
              <a:ext uri="{FF2B5EF4-FFF2-40B4-BE49-F238E27FC236}">
                <a16:creationId xmlns:a16="http://schemas.microsoft.com/office/drawing/2014/main" id="{97DC1776-BF03-E24C-3386-9EF2087D5F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EA7679-2F98-EC7E-F6E8-6CBA16DF6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654" y="565846"/>
            <a:ext cx="4958128" cy="3755144"/>
          </a:xfrm>
        </p:spPr>
        <p:txBody>
          <a:bodyPr anchor="b">
            <a:normAutofit/>
          </a:bodyPr>
          <a:lstStyle/>
          <a:p>
            <a:pPr algn="l"/>
            <a:r>
              <a:rPr lang="en-US" b="0" i="1">
                <a:solidFill>
                  <a:srgbClr val="FFFFFF"/>
                </a:solidFill>
                <a:effectLst/>
                <a:latin typeface="Söhne"/>
              </a:rPr>
              <a:t>Understanding Agile: A Scrum Framework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6AD4DD-E3F8-7217-DCC9-4D2846876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654" y="4456143"/>
            <a:ext cx="4958128" cy="1765055"/>
          </a:xfrm>
        </p:spPr>
        <p:txBody>
          <a:bodyPr anchor="t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b="0" i="0">
                <a:solidFill>
                  <a:srgbClr val="FFFFFF"/>
                </a:solidFill>
                <a:effectLst/>
                <a:latin typeface="Söhne"/>
              </a:rPr>
              <a:t>Importance of embracing agile methodologies for enhanced flexibility and efficiency in software development.</a:t>
            </a:r>
            <a:br>
              <a:rPr lang="en-US">
                <a:solidFill>
                  <a:srgbClr val="FFFFFF"/>
                </a:solidFill>
              </a:rPr>
            </a:br>
            <a:endParaRPr lang="en-US">
              <a:solidFill>
                <a:srgbClr val="FFFFFF"/>
              </a:solidFill>
            </a:endParaRPr>
          </a:p>
          <a:p>
            <a:pPr algn="l">
              <a:lnSpc>
                <a:spcPct val="100000"/>
              </a:lnSpc>
            </a:pPr>
            <a:r>
              <a:rPr lang="en-US">
                <a:solidFill>
                  <a:srgbClr val="FFFFFF"/>
                </a:solidFill>
              </a:rPr>
              <a:t>By: Matthew Jarrett</a:t>
            </a:r>
          </a:p>
        </p:txBody>
      </p:sp>
    </p:spTree>
    <p:extLst>
      <p:ext uri="{BB962C8B-B14F-4D97-AF65-F5344CB8AC3E}">
        <p14:creationId xmlns:p14="http://schemas.microsoft.com/office/powerpoint/2010/main" val="3838995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641DF-D89C-B3F9-0A07-D6D14540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Key Roles in Scrum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9DF86-43B2-02D0-81B7-36E2F2984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Product Owner: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Responsible for defining and prioritizing features based on business goals.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Ensures the development team works on high-priority items aligned with the company's objectives.</a:t>
            </a:r>
          </a:p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Scrum Master: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Facilitates communication within the team.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Removes impediments and ensures adherence to Scrum principles.</a:t>
            </a:r>
          </a:p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Development Team: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Executes coding and implementation of user stories.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Emphasizes collaboration, knowledge sharing, and adaptability.</a:t>
            </a:r>
          </a:p>
          <a:p>
            <a:pPr marL="0" indent="0" algn="l">
              <a:buNone/>
            </a:pPr>
            <a:endParaRPr lang="en-US" b="0" i="1" dirty="0">
              <a:solidFill>
                <a:srgbClr val="374151"/>
              </a:solidFill>
              <a:effectLst/>
              <a:latin typeface="Söhne"/>
            </a:endParaRPr>
          </a:p>
          <a:p>
            <a:pPr marL="0" indent="0" algn="l">
              <a:buNone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Source: </a:t>
            </a:r>
            <a:r>
              <a:rPr lang="en-US" b="0" i="1" dirty="0" err="1">
                <a:solidFill>
                  <a:srgbClr val="374151"/>
                </a:solidFill>
                <a:effectLst/>
                <a:latin typeface="Söhne"/>
              </a:rPr>
              <a:t>Schwaber</a:t>
            </a: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, K., &amp; Sutherland, J. (2017). The Scrum Guide. Retrieved from </a:t>
            </a:r>
            <a:r>
              <a:rPr lang="en-US" i="1" dirty="0">
                <a:solidFill>
                  <a:srgbClr val="374151"/>
                </a:solidFill>
                <a:latin typeface="Söhne"/>
              </a:rPr>
              <a:t>https://scrumguides.org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725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37529-2E8A-B55B-8C35-141E8EA9C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Agile Software Development Life Cycle (SDLC)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51A88-4D65-D548-1DC2-629861FD9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Backlog Refinement: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Ongoing review and prioritization of user stories.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Ensures alignment with business objectives.</a:t>
            </a:r>
          </a:p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Sprint Planning: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Sets goals and plans for the upcoming sprint.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Collaborative effort to estimate the effort required for each user story.</a:t>
            </a:r>
          </a:p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Daily Stand-ups: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Brief daily check-ins for progress updates.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Facilitates quick issue resolution and keeps the team aligned.</a:t>
            </a:r>
          </a:p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Sprint Review: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Demonstration and feedback on completed work.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Allows stakeholders to provide input for continuous improvement.</a:t>
            </a:r>
          </a:p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Retrospective: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Reflection on the sprint for continuous improvement.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Identifies areas for enhancement in processes and teamwork.</a:t>
            </a:r>
          </a:p>
          <a:p>
            <a:pPr marL="0" indent="0" algn="l">
              <a:buNone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Source: </a:t>
            </a:r>
            <a:r>
              <a:rPr lang="en-US" b="0" i="1" dirty="0" err="1">
                <a:solidFill>
                  <a:srgbClr val="374151"/>
                </a:solidFill>
                <a:effectLst/>
                <a:latin typeface="Söhne"/>
              </a:rPr>
              <a:t>Schwaber</a:t>
            </a: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, K., &amp; Sutherland, J. (2017). The Scrum Guide. Retrieved from </a:t>
            </a:r>
            <a:r>
              <a:rPr lang="en-US" i="1" dirty="0">
                <a:solidFill>
                  <a:srgbClr val="374151"/>
                </a:solidFill>
                <a:latin typeface="Söhne"/>
              </a:rPr>
              <a:t>https://scrumguides.org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887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94A44-1537-F1CA-49A3-68489EE6D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Waterfall vs. Agile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43355-1BCD-CAC5-BFA2-48FF30B76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Waterfall Approach: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Sequential development with rigid phases.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Changes are challenging once a phase is completed.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Longer time-to-market with the full product released at the end.</a:t>
            </a:r>
          </a:p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Agile Approach: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Iterative development with flexibility.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Adaptable to changes at any point.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Faster time-to-market with immediate value delivered incrementally.</a:t>
            </a:r>
          </a:p>
          <a:p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Source: Boehm, B. W. (1988). A Spiral Model of Software Development and Enhancement. ACM SIGSOFT Software Engineering Notes.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948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C72E6-614B-2EA4-A275-26B6EDDD8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Process Differences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872F5-A1A0-C2B5-1C45-548A77C1C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Scenario: Problem in Development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Waterfall Approach: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Problem identified during the testing phase.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Addressing the issue involves revisiting and potentially revising earlier phases, causing delays.</a:t>
            </a:r>
          </a:p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Agile Approach: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Problem identified during daily stand-ups or testing.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Swift resolution within the current sprint or immediate adjustment in the backlog for upcoming sprints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058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D6D25-CF7C-1E1F-DB2F-CF73BE2F0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Choosing Between Waterfall and Agile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237D8-26C1-760B-9131-C66D6F1A8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Project Complexity: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Agile for dynamic, complex projects.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Waterfall for well-defined, stable projects.</a:t>
            </a:r>
          </a:p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Customer Involvement: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Agile for high collaboration.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Waterfall for less customer involvement.</a:t>
            </a:r>
          </a:p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Flexibility Requirements: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Agile for adaptability to changes.</a:t>
            </a:r>
          </a:p>
          <a:p>
            <a:pPr lvl="1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Waterfall for less change-prone projects.</a:t>
            </a:r>
          </a:p>
          <a:p>
            <a:pPr marL="0" indent="0" algn="l">
              <a:buNone/>
            </a:pP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Source: Boehm, B. W. (1988). A Spiral Model of Software Development and Enhancement. ACM SIGSOFT Software Engineering Notes.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568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FDA71-3DF0-DBFE-7F4F-0A19A0B53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5789E-15D6-EDCF-C40B-339E0C428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1" dirty="0" err="1">
                <a:solidFill>
                  <a:srgbClr val="374151"/>
                </a:solidFill>
                <a:effectLst/>
                <a:latin typeface="Söhne"/>
              </a:rPr>
              <a:t>Schwaber</a:t>
            </a: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, K., &amp; Sutherland, J. (2017). The Scrum Guide. Retrieved from </a:t>
            </a:r>
            <a:r>
              <a:rPr lang="en-US" i="1" dirty="0">
                <a:solidFill>
                  <a:srgbClr val="374151"/>
                </a:solidFill>
                <a:latin typeface="Söhne"/>
              </a:rPr>
              <a:t>https://scrumguides.org</a:t>
            </a:r>
            <a:endParaRPr lang="en-US" dirty="0"/>
          </a:p>
          <a:p>
            <a:endParaRPr lang="en-US" dirty="0"/>
          </a:p>
          <a:p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Boehm, B. W. (1988). A Spiral Model of Software Development and Enhancement. ACM SIGSOFT Software Engineering Notes.</a:t>
            </a:r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082057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RightStep">
      <a:dk1>
        <a:srgbClr val="000000"/>
      </a:dk1>
      <a:lt1>
        <a:srgbClr val="FFFFFF"/>
      </a:lt1>
      <a:dk2>
        <a:srgbClr val="21213D"/>
      </a:dk2>
      <a:lt2>
        <a:srgbClr val="E8E5E2"/>
      </a:lt2>
      <a:accent1>
        <a:srgbClr val="4D8BC3"/>
      </a:accent1>
      <a:accent2>
        <a:srgbClr val="3B48B1"/>
      </a:accent2>
      <a:accent3>
        <a:srgbClr val="714DC3"/>
      </a:accent3>
      <a:accent4>
        <a:srgbClr val="913BB1"/>
      </a:accent4>
      <a:accent5>
        <a:srgbClr val="C34DB2"/>
      </a:accent5>
      <a:accent6>
        <a:srgbClr val="B13B6F"/>
      </a:accent6>
      <a:hlink>
        <a:srgbClr val="B2733B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516</Words>
  <Application>Microsoft Office PowerPoint</Application>
  <PresentationFormat>Widescreen</PresentationFormat>
  <Paragraphs>65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Avenir Next LT Pro</vt:lpstr>
      <vt:lpstr>AvenirNext LT Pro Medium</vt:lpstr>
      <vt:lpstr>Sabon Next LT</vt:lpstr>
      <vt:lpstr>Söhne</vt:lpstr>
      <vt:lpstr>DappledVTI</vt:lpstr>
      <vt:lpstr>Understanding Agile: A Scrum Framework</vt:lpstr>
      <vt:lpstr>Key Roles in Scrum</vt:lpstr>
      <vt:lpstr>Agile Software Development Life Cycle (SDLC)</vt:lpstr>
      <vt:lpstr>Waterfall vs. Agile</vt:lpstr>
      <vt:lpstr>Process Differences</vt:lpstr>
      <vt:lpstr>Choosing Between Waterfall and Agile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Agile: A Scrum Framework</dc:title>
  <dc:creator>Matthew Jarrett</dc:creator>
  <cp:lastModifiedBy>Matthew Jarrett</cp:lastModifiedBy>
  <cp:revision>1</cp:revision>
  <dcterms:created xsi:type="dcterms:W3CDTF">2023-12-10T06:33:53Z</dcterms:created>
  <dcterms:modified xsi:type="dcterms:W3CDTF">2023-12-10T06:47:29Z</dcterms:modified>
</cp:coreProperties>
</file>

<file path=docProps/thumbnail.jpeg>
</file>